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7"/>
  </p:notesMasterIdLst>
  <p:handoutMasterIdLst>
    <p:handoutMasterId r:id="rId28"/>
  </p:handoutMasterIdLst>
  <p:sldIdLst>
    <p:sldId id="288" r:id="rId3"/>
    <p:sldId id="290" r:id="rId4"/>
    <p:sldId id="321" r:id="rId5"/>
    <p:sldId id="301" r:id="rId6"/>
    <p:sldId id="298" r:id="rId7"/>
    <p:sldId id="299" r:id="rId8"/>
    <p:sldId id="302" r:id="rId9"/>
    <p:sldId id="317" r:id="rId10"/>
    <p:sldId id="307" r:id="rId11"/>
    <p:sldId id="312" r:id="rId12"/>
    <p:sldId id="314" r:id="rId13"/>
    <p:sldId id="309" r:id="rId14"/>
    <p:sldId id="311" r:id="rId15"/>
    <p:sldId id="316" r:id="rId16"/>
    <p:sldId id="310" r:id="rId17"/>
    <p:sldId id="308" r:id="rId18"/>
    <p:sldId id="292" r:id="rId19"/>
    <p:sldId id="305" r:id="rId20"/>
    <p:sldId id="318" r:id="rId21"/>
    <p:sldId id="319" r:id="rId22"/>
    <p:sldId id="297" r:id="rId23"/>
    <p:sldId id="293" r:id="rId24"/>
    <p:sldId id="294" r:id="rId25"/>
    <p:sldId id="320" r:id="rId26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3D173-1845-4F05-8F76-B1DD95FBDCFC}">
          <p14:sldIdLst>
            <p14:sldId id="288"/>
            <p14:sldId id="290"/>
            <p14:sldId id="321"/>
            <p14:sldId id="301"/>
            <p14:sldId id="298"/>
            <p14:sldId id="299"/>
            <p14:sldId id="302"/>
            <p14:sldId id="317"/>
            <p14:sldId id="307"/>
            <p14:sldId id="312"/>
            <p14:sldId id="314"/>
            <p14:sldId id="309"/>
            <p14:sldId id="311"/>
            <p14:sldId id="316"/>
            <p14:sldId id="310"/>
            <p14:sldId id="308"/>
            <p14:sldId id="292"/>
            <p14:sldId id="305"/>
            <p14:sldId id="318"/>
            <p14:sldId id="319"/>
            <p14:sldId id="297"/>
            <p14:sldId id="293"/>
            <p14:sldId id="294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13E"/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5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2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28.01.2024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28.01.2024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4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9" r:id="rId5"/>
    <p:sldLayoutId id="2147483886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Anwendung künstlicher Intelligenz im Informatikunterricht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de-DE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Bachelorseminar,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WiSe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23/ 24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1" r:id="rId2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slide" Target="slide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slide" Target="slide5.xm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Die Anwendung künstlicher Intelligenz im Informatikunterricht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01.02.2024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B0AD9DB8-24DB-7572-877B-7DC3CBE5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424EC28E-50EF-D82F-3281-232248149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7C3E4C93-A375-CA33-EB39-E0E07AB43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Landfahrzeug, Fahrzeug, Gebäude, draußen enthält.&#10;&#10;Automatisch generierte Beschreibung">
            <a:extLst>
              <a:ext uri="{FF2B5EF4-FFF2-40B4-BE49-F238E27FC236}">
                <a16:creationId xmlns:a16="http://schemas.microsoft.com/office/drawing/2014/main" id="{45BFF0B6-6268-934A-0ECE-DB436B8A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51" y="1565996"/>
            <a:ext cx="4591026" cy="3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  <a:p>
            <a:r>
              <a:rPr lang="de-DE" dirty="0"/>
              <a:t>Audio</a:t>
            </a:r>
          </a:p>
          <a:p>
            <a:r>
              <a:rPr lang="de-DE" dirty="0"/>
              <a:t>Video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Video Marketing &amp; der Sales Funnel">
            <a:extLst>
              <a:ext uri="{FF2B5EF4-FFF2-40B4-BE49-F238E27FC236}">
                <a16:creationId xmlns:a16="http://schemas.microsoft.com/office/drawing/2014/main" id="{76ED1336-87AB-F753-6CDC-6D121A6E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2" y="1565996"/>
            <a:ext cx="4495222" cy="29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Häkchen mit einfarbiger Füllung">
            <a:extLst>
              <a:ext uri="{FF2B5EF4-FFF2-40B4-BE49-F238E27FC236}">
                <a16:creationId xmlns:a16="http://schemas.microsoft.com/office/drawing/2014/main" id="{87055989-EEA9-04AD-F9E9-F27CAF5A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3" name="Grafik 2" descr="Schließen mit einfarbiger Füllung">
            <a:extLst>
              <a:ext uri="{FF2B5EF4-FFF2-40B4-BE49-F238E27FC236}">
                <a16:creationId xmlns:a16="http://schemas.microsoft.com/office/drawing/2014/main" id="{916153D8-4BD3-F431-5F4E-7C60C6D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4" name="Grafik 3" descr="Schließen mit einfarbiger Füllung">
            <a:extLst>
              <a:ext uri="{FF2B5EF4-FFF2-40B4-BE49-F238E27FC236}">
                <a16:creationId xmlns:a16="http://schemas.microsoft.com/office/drawing/2014/main" id="{2A4BCE51-4AE2-EC18-2205-A8881BA1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9" name="Grafik 8" descr="Schließen mit einfarbiger Füllung">
            <a:extLst>
              <a:ext uri="{FF2B5EF4-FFF2-40B4-BE49-F238E27FC236}">
                <a16:creationId xmlns:a16="http://schemas.microsoft.com/office/drawing/2014/main" id="{85F7B5B6-C1F6-B01F-5891-F4C9746C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946" y="2670051"/>
            <a:ext cx="273951" cy="273951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EF847F1A-962F-1D74-9F86-D8D57C0A3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33" y="2981331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Clusteranalyse – Wikipedia">
            <a:extLst>
              <a:ext uri="{FF2B5EF4-FFF2-40B4-BE49-F238E27FC236}">
                <a16:creationId xmlns:a16="http://schemas.microsoft.com/office/drawing/2014/main" id="{92F5D531-85F4-8627-456C-DDD8FC6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38" y="1314810"/>
            <a:ext cx="3215662" cy="346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8C11940E-CDCE-8490-65BB-FE0A6727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03BB52FF-E41E-5B63-80FF-A976B4C2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608ECC-390C-83FD-4CE0-C4B08F898E7F}"/>
              </a:ext>
            </a:extLst>
          </p:cNvPr>
          <p:cNvSpPr txBox="1"/>
          <p:nvPr/>
        </p:nvSpPr>
        <p:spPr>
          <a:xfrm>
            <a:off x="4260272" y="4446874"/>
            <a:ext cx="25423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https://de.wikipedia.org/wiki/Datei:KMeans-Gaussian-data.svg</a:t>
            </a:r>
          </a:p>
        </p:txBody>
      </p:sp>
    </p:spTree>
    <p:extLst>
      <p:ext uri="{BB962C8B-B14F-4D97-AF65-F5344CB8AC3E}">
        <p14:creationId xmlns:p14="http://schemas.microsoft.com/office/powerpoint/2010/main" val="39555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Lineare Regression • Einfach erklärt - DATAtab">
            <a:extLst>
              <a:ext uri="{FF2B5EF4-FFF2-40B4-BE49-F238E27FC236}">
                <a16:creationId xmlns:a16="http://schemas.microsoft.com/office/drawing/2014/main" id="{41206FDA-C418-F6EE-ED1E-ABDD2146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56" y="1987198"/>
            <a:ext cx="4317555" cy="22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AC7C3AC2-6E8D-CE13-AAD5-AC4AE834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4968DA22-A1B0-961E-D1EF-9B42E40F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10" name="Grafik 9" descr="Blitz Silhouette">
            <a:extLst>
              <a:ext uri="{FF2B5EF4-FFF2-40B4-BE49-F238E27FC236}">
                <a16:creationId xmlns:a16="http://schemas.microsoft.com/office/drawing/2014/main" id="{26C70301-93C4-CC1D-19D8-0EF120BC4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040" y="3207662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7435CE6-EABD-AE3A-4591-7868A43604B8}"/>
              </a:ext>
            </a:extLst>
          </p:cNvPr>
          <p:cNvSpPr txBox="1"/>
          <p:nvPr/>
        </p:nvSpPr>
        <p:spPr>
          <a:xfrm>
            <a:off x="4301836" y="4346082"/>
            <a:ext cx="215438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https://datatab.de/tutorial/lineare-regression</a:t>
            </a:r>
          </a:p>
        </p:txBody>
      </p:sp>
    </p:spTree>
    <p:extLst>
      <p:ext uri="{BB962C8B-B14F-4D97-AF65-F5344CB8AC3E}">
        <p14:creationId xmlns:p14="http://schemas.microsoft.com/office/powerpoint/2010/main" val="19832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  <a:p>
            <a:pPr lvl="1"/>
            <a:r>
              <a:rPr lang="de-DE" dirty="0"/>
              <a:t>Klassifikation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1102FC3A-5D9D-0D68-54F5-8473F510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82800E1E-01F7-0187-0744-30AC77E7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9DD71B71-6DD0-F888-7408-7A39748FA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5598" y="3200734"/>
            <a:ext cx="311728" cy="311728"/>
          </a:xfrm>
          <a:prstGeom prst="rect">
            <a:avLst/>
          </a:prstGeom>
        </p:spPr>
      </p:pic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109F53AC-235D-F8F9-0667-3867399D3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4592" y="3545924"/>
            <a:ext cx="285468" cy="285468"/>
          </a:xfrm>
          <a:prstGeom prst="rect">
            <a:avLst/>
          </a:prstGeom>
        </p:spPr>
      </p:pic>
      <p:pic>
        <p:nvPicPr>
          <p:cNvPr id="11" name="Grafik 10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AE28D179-CD2D-5A2C-3E8E-05F023F3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235" y="1565996"/>
            <a:ext cx="3099492" cy="29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E75A4-D0F1-62CB-0E7E-357A241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1B6DD-3489-41F7-2042-7B1FBB8F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Zahl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Generierter Text</a:t>
            </a:r>
          </a:p>
          <a:p>
            <a:r>
              <a:rPr lang="de-DE" dirty="0"/>
              <a:t>Generiertes Bild</a:t>
            </a:r>
          </a:p>
          <a:p>
            <a:r>
              <a:rPr lang="de-DE" dirty="0"/>
              <a:t>Klassenzuordnung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16569D-D30D-8B01-D794-CB452AF6F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Ausgabe-Daten sind leicht verständlich?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73B64-AB0D-EA99-F351-DE5817A0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02858BE7-FC0E-B19D-6B09-C727428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9533" y="2967179"/>
            <a:ext cx="285468" cy="285468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6361D065-E73C-F48A-EEF4-D478846A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315" y="1678015"/>
            <a:ext cx="285468" cy="285468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D29608FC-4DF6-BCC3-129B-CFA9F8CD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065" y="2656308"/>
            <a:ext cx="285468" cy="28546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9B00632F-7C8C-3E52-C532-B95A16A9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7805" y="2319177"/>
            <a:ext cx="311728" cy="311728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2F43B7FF-122F-0D6D-7A11-B73AC53B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400" y="2006617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EB7297-5730-A277-78A7-C075A74D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E8799A-F17B-57A3-84A5-12D7BEAB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Lebensweltbezug – Spielt das Thema in meinem Leben eine Rolle?</a:t>
            </a:r>
          </a:p>
          <a:p>
            <a:r>
              <a:rPr lang="de-DE" dirty="0"/>
              <a:t>realer Nutzen – Was nützt mir die KI?</a:t>
            </a:r>
          </a:p>
          <a:p>
            <a:r>
              <a:rPr lang="de-DE" dirty="0"/>
              <a:t>Komplexität – Wie kompliziert ist das Thema?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037A02-393C-4754-68DC-05057172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draußen, Himmel, Straße, Gebäude enthält.&#10;&#10;Automatisch generierte Beschreibung">
            <a:extLst>
              <a:ext uri="{FF2B5EF4-FFF2-40B4-BE49-F238E27FC236}">
                <a16:creationId xmlns:a16="http://schemas.microsoft.com/office/drawing/2014/main" id="{AB5FC95D-4EA5-866D-2FB0-4D53068A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3" y="1628582"/>
            <a:ext cx="2230582" cy="2974109"/>
          </a:xfrm>
          <a:prstGeom prst="rect">
            <a:avLst/>
          </a:prstGeom>
        </p:spPr>
      </p:pic>
      <p:pic>
        <p:nvPicPr>
          <p:cNvPr id="3" name="Grafik 2" descr="Ein Bild, das Text, Computer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B542E9D8-D435-07EA-4507-80D2AB688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10"/>
          <a:stretch/>
        </p:blipFill>
        <p:spPr>
          <a:xfrm>
            <a:off x="725142" y="2376055"/>
            <a:ext cx="4436616" cy="20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137728-7FAB-64E4-FADB-C920D1D2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027CA7-3104-5947-D795-764E2892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SuS können Eigenschaften guter Datensätze für maschinelles Lernen einschätzen.</a:t>
            </a:r>
          </a:p>
          <a:p>
            <a:r>
              <a:rPr lang="de-DE" dirty="0"/>
              <a:t>Die SuS sind in der Lage Ergebnisse von Verfahren des maschinellen Lernens zu beurteilen.</a:t>
            </a:r>
          </a:p>
          <a:p>
            <a:r>
              <a:rPr lang="de-DE" dirty="0"/>
              <a:t>Die SuS sind in der Lage aus der Ausgabe eines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Algorithmus Veränderungen für diesen abzuleiten.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874F22-C6CB-E261-E35A-2FE9A4B79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Fachkompetenzen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A8983A-91A8-51DA-2CFA-5DF6227F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07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07788-F6DA-D3E4-4DD4-E60E3079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146CB0-C976-7102-FECA-98C1FB47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SuS sind in der Lage im Rahmen einer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in Gruppen zu arbeiten.</a:t>
            </a:r>
          </a:p>
          <a:p>
            <a:r>
              <a:rPr lang="de-DE" dirty="0"/>
              <a:t>Die SuS lernen den Umgang mit Bildverarbeitungssoftware? – nicht, wenn sie das zu Hause machen?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EB1A1C-67DC-EB8E-3B96-84885C4F1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442D8-950A-FBF3-6A6B-286499D8E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8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5A4CB5-3747-0E4A-D5C7-FC3B2460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790C2-FB8D-4AD1-BFB1-8D82BB9A4283}" type="slidenum">
              <a:rPr lang="de-DE" altLang="de-DE" smtClean="0"/>
              <a:pPr/>
              <a:t>19</a:t>
            </a:fld>
            <a:endParaRPr lang="de-DE" altLang="de-DE" dirty="0"/>
          </a:p>
        </p:txBody>
      </p:sp>
      <p:pic>
        <p:nvPicPr>
          <p:cNvPr id="13" name="Grafik 1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1CD10E87-CF1C-562B-58AD-25319B28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41" y="1063624"/>
            <a:ext cx="6055317" cy="34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42CA006-8E58-93A0-FC70-7079456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E93448-22D8-2399-FC02-DDD7EBBD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5216236" cy="3379199"/>
          </a:xfrm>
        </p:spPr>
        <p:txBody>
          <a:bodyPr/>
          <a:lstStyle/>
          <a:p>
            <a:r>
              <a:rPr lang="de-DE" dirty="0"/>
              <a:t>Welt der Informatik ändert sich schnell</a:t>
            </a:r>
          </a:p>
          <a:p>
            <a:r>
              <a:rPr lang="de-DE" dirty="0"/>
              <a:t>Schule muss mithalten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/>
              <a:t>Lehrplanänderung Sachsen 2023</a:t>
            </a:r>
          </a:p>
          <a:p>
            <a:endParaRPr lang="de-DE" sz="800" dirty="0"/>
          </a:p>
          <a:p>
            <a:r>
              <a:rPr lang="de-DE" b="1" dirty="0"/>
              <a:t>Praktische Umsetzung der Theorie</a:t>
            </a:r>
          </a:p>
          <a:p>
            <a:endParaRPr lang="de-DE" sz="800" dirty="0"/>
          </a:p>
          <a:p>
            <a:r>
              <a:rPr lang="de-DE" dirty="0"/>
              <a:t>Lehrkräfte entlasten und unterstützen</a:t>
            </a:r>
          </a:p>
          <a:p>
            <a:endParaRPr lang="de-DE" sz="800" dirty="0"/>
          </a:p>
          <a:p>
            <a:r>
              <a:rPr lang="de-DE" dirty="0"/>
              <a:t>KI zukunftsrelevant für SuS</a:t>
            </a:r>
          </a:p>
          <a:p>
            <a:pPr lvl="1"/>
            <a:r>
              <a:rPr lang="de-DE" dirty="0"/>
              <a:t>Wichtig für SuS den Umgang mit KI zu erlernen</a:t>
            </a:r>
          </a:p>
          <a:p>
            <a:pPr lvl="1"/>
            <a:r>
              <a:rPr lang="de-DE" dirty="0"/>
              <a:t>Wie wird eine KI erstellt und trainiert?</a:t>
            </a:r>
          </a:p>
          <a:p>
            <a:endParaRPr lang="de-DE" sz="8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6A150-9390-3A22-AF0A-4AAF4597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Erfolg, Treppe, Tafel, Zeichnung">
            <a:extLst>
              <a:ext uri="{FF2B5EF4-FFF2-40B4-BE49-F238E27FC236}">
                <a16:creationId xmlns:a16="http://schemas.microsoft.com/office/drawing/2014/main" id="{8F82CAB6-E567-C0E3-4952-B219B9C7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667" y="740945"/>
            <a:ext cx="3430821" cy="22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5A4CB5-3747-0E4A-D5C7-FC3B2460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790C2-FB8D-4AD1-BFB1-8D82BB9A4283}" type="slidenum">
              <a:rPr lang="de-DE" altLang="de-DE" smtClean="0"/>
              <a:pPr/>
              <a:t>20</a:t>
            </a:fld>
            <a:endParaRPr lang="de-DE" altLang="de-DE" dirty="0"/>
          </a:p>
        </p:txBody>
      </p:sp>
      <p:pic>
        <p:nvPicPr>
          <p:cNvPr id="15" name="Grafik 1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0E45587-4932-5FC1-1EEC-1FC8C380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5" y="1063624"/>
            <a:ext cx="7580850" cy="33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F6B813AE-205E-36DF-8794-FBE39B87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624"/>
            <a:ext cx="8234363" cy="2771540"/>
          </a:xfrm>
          <a:prstGeom prst="rect">
            <a:avLst/>
          </a:prstGeom>
        </p:spPr>
      </p:pic>
      <p:pic>
        <p:nvPicPr>
          <p:cNvPr id="19" name="Grafik 1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6DF5DC6-03C5-C84B-75A8-E8741B58E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51946"/>
            <a:ext cx="8234363" cy="3038233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 descr="Ein Bild, das Haustier, Hunderasse, Text, Screenshot enthält.&#10;&#10;Automatisch generierte Beschreibung">
            <a:extLst>
              <a:ext uri="{FF2B5EF4-FFF2-40B4-BE49-F238E27FC236}">
                <a16:creationId xmlns:a16="http://schemas.microsoft.com/office/drawing/2014/main" id="{9C598BB9-1A84-FF5D-E028-815205E55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251" y="666953"/>
            <a:ext cx="223831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6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6A70BC8-7AD3-AB14-11CC-228FF19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Erprobung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BC093-175F-A405-A0A9-5B64BD71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Pre</a:t>
            </a:r>
            <a:r>
              <a:rPr lang="de-DE" dirty="0"/>
              <a:t>-Test:</a:t>
            </a:r>
          </a:p>
          <a:p>
            <a:r>
              <a:rPr lang="de-DE" dirty="0"/>
              <a:t>Erprobung mit 7. Klässlern im Rahmen einer AG an der EAH-Jena</a:t>
            </a:r>
          </a:p>
          <a:p>
            <a:endParaRPr lang="de-DE" sz="600" dirty="0"/>
          </a:p>
          <a:p>
            <a:r>
              <a:rPr lang="de-DE" dirty="0"/>
              <a:t>Erprobung mit 9. Klässlern im regulären Informatikunterricht an der Max-Klinger-Schule Leipzig</a:t>
            </a:r>
          </a:p>
          <a:p>
            <a:endParaRPr lang="de-DE" sz="1400" dirty="0"/>
          </a:p>
          <a:p>
            <a:r>
              <a:rPr lang="de-DE" dirty="0"/>
              <a:t>Ergeben sich bei Durchführung des Szenarios Probleme?</a:t>
            </a:r>
          </a:p>
          <a:p>
            <a:r>
              <a:rPr lang="de-DE" dirty="0"/>
              <a:t>Was kann am Ablauf verbessert werden?</a:t>
            </a:r>
          </a:p>
          <a:p>
            <a:r>
              <a:rPr lang="de-DE" dirty="0"/>
              <a:t>Wie werden die Kompetenzziele gemessen?</a:t>
            </a:r>
          </a:p>
          <a:p>
            <a:r>
              <a:rPr lang="de-DE" dirty="0"/>
              <a:t>Welche Kompetenzen werden erreicht?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CB133-C741-7030-914C-08B3A0087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0D34ACA-B041-9660-B253-E228747B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20E78AA-5184-6EA7-D9E1-50DE1B6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KI relevant und wichtig für die Zukunft der SuS</a:t>
            </a:r>
          </a:p>
          <a:p>
            <a:endParaRPr lang="de-DE" dirty="0"/>
          </a:p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gutes Tool, um ML einfach zugänglich zu machen</a:t>
            </a:r>
          </a:p>
          <a:p>
            <a:r>
              <a:rPr lang="de-DE" dirty="0"/>
              <a:t>Szenario bietet eventuell Möglichkeit zur Verbesserung des Lernprozesses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174E8E-8A1B-8791-0FBA-F33AAD7C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30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F5947B1-872C-C38C-865F-5722DC9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331EFF-1BD6-C062-3735-537F8B2C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Bildquellen:</a:t>
            </a:r>
          </a:p>
          <a:p>
            <a:r>
              <a:rPr lang="de-DE" dirty="0"/>
              <a:t>Alle Bilder ohne Quelle, stammen von pixabay.com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Lehrplan Informatik Sachsen</a:t>
            </a:r>
          </a:p>
          <a:p>
            <a:r>
              <a:rPr lang="de-DE" dirty="0"/>
              <a:t>Bildungsstandards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3EAF-1A50-7787-BF9B-44E112355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63A031E-49A9-DE5C-B9C2-C0ACD2C2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080DB70-93F9-8BC7-3301-AE6C680BA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Eis-Prinzip</a:t>
            </a:r>
          </a:p>
          <a:p>
            <a:endParaRPr lang="de-DE" dirty="0"/>
          </a:p>
          <a:p>
            <a:r>
              <a:rPr lang="de-DE" dirty="0"/>
              <a:t>Fokus auf enaktive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6F1857-4755-21C6-9333-5C99A8856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D95708-722F-030E-47A1-F8E8F49A6B72}"/>
              </a:ext>
            </a:extLst>
          </p:cNvPr>
          <p:cNvSpPr txBox="1"/>
          <p:nvPr/>
        </p:nvSpPr>
        <p:spPr>
          <a:xfrm>
            <a:off x="3280308" y="3734916"/>
            <a:ext cx="44436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Nach</a:t>
            </a:r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Bruner, J.: The Process of Education. Cambridge: Harvard University Press, 1966, S.34-38 ISBN: 9780674710009</a:t>
            </a:r>
            <a:endParaRPr lang="de-DE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898BBC-ECDE-FEDD-4076-C5CF0F0B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72" y="861209"/>
            <a:ext cx="2840037" cy="250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9E23D99-925E-70FC-044F-0E4F82B4AF43}"/>
              </a:ext>
            </a:extLst>
          </p:cNvPr>
          <p:cNvSpPr txBox="1"/>
          <p:nvPr/>
        </p:nvSpPr>
        <p:spPr>
          <a:xfrm>
            <a:off x="3280308" y="336644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+mj-lt"/>
              </a:rPr>
              <a:t>https://wiki.sachsen.schule/digit/index.php/Darstellungswechsel</a:t>
            </a:r>
          </a:p>
        </p:txBody>
      </p:sp>
    </p:spTree>
    <p:extLst>
      <p:ext uri="{BB962C8B-B14F-4D97-AF65-F5344CB8AC3E}">
        <p14:creationId xmlns:p14="http://schemas.microsoft.com/office/powerpoint/2010/main" val="2879590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D83FDB4-DCE4-A8D4-EBED-400B180F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73" y="241887"/>
            <a:ext cx="6048054" cy="49016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31A16E-AB4F-8A52-4BFE-13F1205D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Folienzoom 2">
                <a:extLst>
                  <a:ext uri="{FF2B5EF4-FFF2-40B4-BE49-F238E27FC236}">
                    <a16:creationId xmlns:a16="http://schemas.microsoft.com/office/drawing/2014/main" id="{D3B83CD3-86F0-628D-02E5-36A4A7B621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1215854"/>
                  </p:ext>
                </p:extLst>
              </p:nvPr>
            </p:nvGraphicFramePr>
            <p:xfrm>
              <a:off x="3679001" y="1724722"/>
              <a:ext cx="373566" cy="395542"/>
            </p:xfrm>
            <a:graphic>
              <a:graphicData uri="http://schemas.microsoft.com/office/powerpoint/2016/slidezoom">
                <pslz:sldZm>
                  <pslz:sldZmObj sldId="298" cId="192380210">
                    <pslz:zmPr id="{493531CB-A825-402B-8EAD-8C71E783A82C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566" cy="395542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Folien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3B83CD3-86F0-628D-02E5-36A4A7B621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9001" y="1724722"/>
                <a:ext cx="373566" cy="395542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14BE5C24-AE7C-5E79-C854-95B295E894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362389"/>
                  </p:ext>
                </p:extLst>
              </p:nvPr>
            </p:nvGraphicFramePr>
            <p:xfrm>
              <a:off x="4463828" y="3248490"/>
              <a:ext cx="373566" cy="395542"/>
            </p:xfrm>
            <a:graphic>
              <a:graphicData uri="http://schemas.microsoft.com/office/powerpoint/2016/slidezoom">
                <pslz:sldZm>
                  <pslz:sldZmObj sldId="299" cId="2629472954">
                    <pslz:zmPr id="{7DA5A6BA-102C-4A74-9E8C-7F7278862C04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566" cy="39554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4BE5C24-AE7C-5E79-C854-95B295E894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3828" y="3248490"/>
                <a:ext cx="373566" cy="39554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" name="Grafik3">
            <a:extLst>
              <a:ext uri="{FF2B5EF4-FFF2-40B4-BE49-F238E27FC236}">
                <a16:creationId xmlns:a16="http://schemas.microsoft.com/office/drawing/2014/main" id="{0DBA1698-B22C-CFB5-42BA-DA7C74A1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9" name="Grafik2">
            <a:extLst>
              <a:ext uri="{FF2B5EF4-FFF2-40B4-BE49-F238E27FC236}">
                <a16:creationId xmlns:a16="http://schemas.microsoft.com/office/drawing/2014/main" id="{FD86392F-3875-798A-DDFB-1CCFD5EA9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72278F2-8046-D33E-A6B6-ADBD7E0444A8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34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3">
            <a:extLst>
              <a:ext uri="{FF2B5EF4-FFF2-40B4-BE49-F238E27FC236}">
                <a16:creationId xmlns:a16="http://schemas.microsoft.com/office/drawing/2014/main" id="{13759A8C-2462-D04A-F701-FBB68388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7" name="Grafik2">
            <a:extLst>
              <a:ext uri="{FF2B5EF4-FFF2-40B4-BE49-F238E27FC236}">
                <a16:creationId xmlns:a16="http://schemas.microsoft.com/office/drawing/2014/main" id="{7280F2CB-9AFB-63C9-079E-F240C59F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AC30A80-BC7A-107B-DC1B-F56D379B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789" y="384744"/>
            <a:ext cx="6050422" cy="44619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6FFE20-4812-7C4C-365E-905249720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1AF5383-F928-84E7-E9E7-929BE600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9" y="527601"/>
            <a:ext cx="5354521" cy="45492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5B29FA-E714-BB97-94B9-0F1C6BB6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  <p:pic>
        <p:nvPicPr>
          <p:cNvPr id="7" name="Grafik3">
            <a:extLst>
              <a:ext uri="{FF2B5EF4-FFF2-40B4-BE49-F238E27FC236}">
                <a16:creationId xmlns:a16="http://schemas.microsoft.com/office/drawing/2014/main" id="{37ADCD0A-AD00-6EE9-F287-2B24623F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8" name="Grafik2">
            <a:extLst>
              <a:ext uri="{FF2B5EF4-FFF2-40B4-BE49-F238E27FC236}">
                <a16:creationId xmlns:a16="http://schemas.microsoft.com/office/drawing/2014/main" id="{2768A97C-FCCC-0487-2E14-5FBDDBB35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7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81EF2F16-6FC5-A5C1-E5C7-1010FDE4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73" y="241887"/>
            <a:ext cx="6048054" cy="490161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1397307-01D6-D821-293A-DC0D88EA3149}"/>
              </a:ext>
            </a:extLst>
          </p:cNvPr>
          <p:cNvSpPr/>
          <p:nvPr/>
        </p:nvSpPr>
        <p:spPr>
          <a:xfrm>
            <a:off x="1547973" y="4217028"/>
            <a:ext cx="5815718" cy="46648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C74AB0-9FFE-84AE-D1D8-0BA82A7E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  <p:pic>
        <p:nvPicPr>
          <p:cNvPr id="6" name="Grafik3">
            <a:extLst>
              <a:ext uri="{FF2B5EF4-FFF2-40B4-BE49-F238E27FC236}">
                <a16:creationId xmlns:a16="http://schemas.microsoft.com/office/drawing/2014/main" id="{4131E43D-685E-263A-FE64-975484AF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7" name="Grafik2">
            <a:extLst>
              <a:ext uri="{FF2B5EF4-FFF2-40B4-BE49-F238E27FC236}">
                <a16:creationId xmlns:a16="http://schemas.microsoft.com/office/drawing/2014/main" id="{494BAABB-8A3A-B929-5357-06EA6BD55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13F81FE-6CFB-3D92-C262-8F8C1146E0D5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03A2F27-F1AF-59C5-805E-76D57E707576}"/>
              </a:ext>
            </a:extLst>
          </p:cNvPr>
          <p:cNvSpPr/>
          <p:nvPr/>
        </p:nvSpPr>
        <p:spPr>
          <a:xfrm>
            <a:off x="1547973" y="1129146"/>
            <a:ext cx="5815718" cy="303677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BEC56-AEAC-7553-E313-2DD284E7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25AC2-401C-9AAA-1098-D894A481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893127" cy="3379199"/>
          </a:xfrm>
        </p:spPr>
        <p:txBody>
          <a:bodyPr/>
          <a:lstStyle/>
          <a:p>
            <a:r>
              <a:rPr lang="de-DE" dirty="0"/>
              <a:t>Eignen sich alle Tasks?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SuS kennen das EVA-Modell</a:t>
            </a:r>
          </a:p>
          <a:p>
            <a:pPr lvl="1"/>
            <a:r>
              <a:rPr lang="de-DE" b="1" dirty="0"/>
              <a:t>Eingabe</a:t>
            </a:r>
            <a:r>
              <a:rPr lang="de-DE" dirty="0"/>
              <a:t>: verschiedene Daten</a:t>
            </a:r>
          </a:p>
          <a:p>
            <a:pPr lvl="1"/>
            <a:r>
              <a:rPr lang="de-DE" b="1" dirty="0"/>
              <a:t>Verarbeitung</a:t>
            </a:r>
            <a:r>
              <a:rPr lang="de-DE" dirty="0"/>
              <a:t>: Auswahl des Verfahrens</a:t>
            </a:r>
          </a:p>
          <a:p>
            <a:pPr lvl="1"/>
            <a:r>
              <a:rPr lang="de-DE" b="1" dirty="0"/>
              <a:t>Ausgabe</a:t>
            </a:r>
            <a:r>
              <a:rPr lang="de-DE" dirty="0"/>
              <a:t>: verschiedene Daten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Text, Computer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20B02E8F-5E14-E7E3-DC8C-5EDF0BE9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7" y="1063624"/>
            <a:ext cx="4350969" cy="28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FFE81708-EEB7-B7EE-3F9E-4434CF19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3E98A40C-9851-45FF-E2D0-CAB3F04D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2E9D50E-20CB-8B4A-D0F3-E8EE1379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91" y="1679478"/>
            <a:ext cx="5631873" cy="27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521</Words>
  <Application>Microsoft Office PowerPoint</Application>
  <PresentationFormat>Bildschirmpräsentation (16:9)</PresentationFormat>
  <Paragraphs>139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Arial Unicode MS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Die Anwendung künstlicher Intelligenz im Informatikunterricht</vt:lpstr>
      <vt:lpstr>Motivation</vt:lpstr>
      <vt:lpstr>Motivation</vt:lpstr>
      <vt:lpstr>PowerPoint-Präsentation</vt:lpstr>
      <vt:lpstr>PowerPoint-Präsentation</vt:lpstr>
      <vt:lpstr>PowerPoint-Präsentation</vt:lpstr>
      <vt:lpstr>PowerPoint-Präsentation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Kompetenz-ziele</vt:lpstr>
      <vt:lpstr>Kompetenz-ziele</vt:lpstr>
      <vt:lpstr>Workflow der SuS</vt:lpstr>
      <vt:lpstr>Workflow der SuS</vt:lpstr>
      <vt:lpstr>Workflow der SuS</vt:lpstr>
      <vt:lpstr>Erprobung</vt:lpstr>
      <vt:lpstr>Zusammenfassung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Anwendung künstlicher Intelligenz im Informatikunterricht</dc:title>
  <dc:creator>Voß, Daniel</dc:creator>
  <cp:lastModifiedBy>Voß, Daniel</cp:lastModifiedBy>
  <cp:revision>17</cp:revision>
  <cp:lastPrinted>2017-09-28T12:33:25Z</cp:lastPrinted>
  <dcterms:created xsi:type="dcterms:W3CDTF">2024-01-14T23:08:17Z</dcterms:created>
  <dcterms:modified xsi:type="dcterms:W3CDTF">2024-01-28T12:06:13Z</dcterms:modified>
</cp:coreProperties>
</file>